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65" r:id="rId2"/>
    <p:sldId id="266" r:id="rId3"/>
    <p:sldId id="268" r:id="rId4"/>
    <p:sldId id="269" r:id="rId5"/>
    <p:sldId id="270" r:id="rId6"/>
  </p:sldIdLst>
  <p:sldSz cx="9144000" cy="6858000" type="screen4x3"/>
  <p:notesSz cx="9874250" cy="67976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DBHEYMO" initials="I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3E88"/>
    <a:srgbClr val="5B9BD5"/>
    <a:srgbClr val="41719C"/>
    <a:srgbClr val="FFFFFF"/>
    <a:srgbClr val="9393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24" autoAdjust="0"/>
    <p:restoredTop sz="67673" autoAdjust="0"/>
  </p:normalViewPr>
  <p:slideViewPr>
    <p:cSldViewPr snapToGrid="0">
      <p:cViewPr varScale="1">
        <p:scale>
          <a:sx n="93" d="100"/>
          <a:sy n="93" d="100"/>
        </p:scale>
        <p:origin x="149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8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200" d="100"/>
        <a:sy n="200" d="100"/>
      </p:scale>
      <p:origin x="0" y="-2226"/>
    </p:cViewPr>
  </p:sorterViewPr>
  <p:notesViewPr>
    <p:cSldViewPr snapToGrid="0">
      <p:cViewPr varScale="1">
        <p:scale>
          <a:sx n="76" d="100"/>
          <a:sy n="76" d="100"/>
        </p:scale>
        <p:origin x="171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842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593123" y="1"/>
            <a:ext cx="4278842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E4226-3B1B-4172-B197-E37425226689}" type="datetimeFigureOut">
              <a:rPr lang="ko-KR" altLang="en-US" smtClean="0"/>
              <a:t>2015-11-16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842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593123" y="6456612"/>
            <a:ext cx="4278842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EEF567-8B8D-4EFC-814D-580753BFD5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3953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842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593123" y="1"/>
            <a:ext cx="4278842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C451D-B62C-4691-A6F1-EB979F6CA5FB}" type="datetimeFigureOut">
              <a:rPr lang="ko-KR" altLang="en-US" smtClean="0"/>
              <a:t>2015-11-16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408363" y="849313"/>
            <a:ext cx="3057525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87425" y="3271381"/>
            <a:ext cx="789940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278842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593123" y="6456612"/>
            <a:ext cx="4278842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DBFFC-C7DD-4DD1-B647-480FD4CBD8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2029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DBFFC-C7DD-4DD1-B647-480FD4CBD82B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9331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One entity presents multiple identities for malicious intent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DBFFC-C7DD-4DD1-B647-480FD4CBD82B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8992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DBFFC-C7DD-4DD1-B647-480FD4CBD82B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4841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0187"/>
            <a:ext cx="7772400" cy="16208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600" b="1">
                <a:solidFill>
                  <a:srgbClr val="083E88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4332" y="3706115"/>
            <a:ext cx="6735336" cy="15126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E558-4905-45D0-B7E8-64AD774146C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 userDrawn="1"/>
        </p:nvSpPr>
        <p:spPr>
          <a:xfrm>
            <a:off x="0" y="-1"/>
            <a:ext cx="9144000" cy="2155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직사각형 8"/>
          <p:cNvSpPr/>
          <p:nvPr userDrawn="1"/>
        </p:nvSpPr>
        <p:spPr>
          <a:xfrm>
            <a:off x="3419707" y="3389970"/>
            <a:ext cx="2304586" cy="68863"/>
          </a:xfrm>
          <a:prstGeom prst="rect">
            <a:avLst/>
          </a:prstGeom>
          <a:solidFill>
            <a:srgbClr val="083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199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0187"/>
            <a:ext cx="7772400" cy="16208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600" b="1">
                <a:solidFill>
                  <a:srgbClr val="083E88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4332" y="3706115"/>
            <a:ext cx="6735336" cy="15126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E558-4905-45D0-B7E8-64AD774146C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직사각형 8"/>
          <p:cNvSpPr/>
          <p:nvPr userDrawn="1"/>
        </p:nvSpPr>
        <p:spPr>
          <a:xfrm>
            <a:off x="3419707" y="3389970"/>
            <a:ext cx="2304586" cy="68863"/>
          </a:xfrm>
          <a:prstGeom prst="rect">
            <a:avLst/>
          </a:prstGeom>
          <a:solidFill>
            <a:srgbClr val="083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682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514351" cy="893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텍스트 개체 틀 10"/>
          <p:cNvSpPr>
            <a:spLocks noGrp="1"/>
          </p:cNvSpPr>
          <p:nvPr>
            <p:ph type="body" sz="quarter" idx="13"/>
          </p:nvPr>
        </p:nvSpPr>
        <p:spPr>
          <a:xfrm>
            <a:off x="662400" y="1345581"/>
            <a:ext cx="8302213" cy="5228062"/>
          </a:xfrm>
          <a:prstGeom prst="rect">
            <a:avLst/>
          </a:prstGeom>
        </p:spPr>
        <p:txBody>
          <a:bodyPr>
            <a:normAutofit/>
          </a:bodyPr>
          <a:lstStyle>
            <a:lvl1pPr marL="357188" indent="-357188">
              <a:buClr>
                <a:srgbClr val="083E88"/>
              </a:buClr>
              <a:buFont typeface="Wingdings" panose="05000000000000000000" pitchFamily="2" charset="2"/>
              <a:buChar char="§"/>
              <a:defRPr sz="2400"/>
            </a:lvl1pPr>
            <a:lvl2pPr marL="803275" indent="-346075">
              <a:buClr>
                <a:srgbClr val="083E88"/>
              </a:buClr>
              <a:buFont typeface="Calibri" panose="020F0502020204030204" pitchFamily="34" charset="0"/>
              <a:buChar char="‒"/>
              <a:tabLst>
                <a:tab pos="720725" algn="l"/>
              </a:tabLst>
              <a:defRPr sz="2000"/>
            </a:lvl2pPr>
            <a:lvl3pPr marL="1143000" indent="-228600">
              <a:buClr>
                <a:srgbClr val="083E88"/>
              </a:buClr>
              <a:buFont typeface="Wingdings" panose="05000000000000000000" pitchFamily="2" charset="2"/>
              <a:buChar char="§"/>
              <a:defRPr sz="1800"/>
            </a:lvl3pPr>
            <a:lvl4pPr marL="1600200" indent="-228600">
              <a:buClr>
                <a:srgbClr val="083E88"/>
              </a:buClr>
              <a:buFont typeface="Calibri" panose="020F0502020204030204" pitchFamily="34" charset="0"/>
              <a:buChar char="‒"/>
              <a:defRPr sz="1600"/>
            </a:lvl4pPr>
            <a:lvl5pPr marL="2057400" indent="-228600">
              <a:buClr>
                <a:srgbClr val="083E88"/>
              </a:buClr>
              <a:buFont typeface="Wingdings" panose="05000000000000000000" pitchFamily="2" charset="2"/>
              <a:buChar char="§"/>
              <a:defRPr sz="1600"/>
            </a:lvl5pPr>
          </a:lstStyle>
          <a:p>
            <a:pPr lvl="0">
              <a:buClr>
                <a:schemeClr val="accent5">
                  <a:lumMod val="50000"/>
                </a:schemeClr>
              </a:buClr>
            </a:pPr>
            <a:r>
              <a:rPr lang="ko-KR" altLang="en-US" smtClean="0"/>
              <a:t>마스터 텍스트 스타일을 편집합니다</a:t>
            </a:r>
          </a:p>
          <a:p>
            <a:pPr lvl="1">
              <a:buClr>
                <a:schemeClr val="accent5">
                  <a:lumMod val="50000"/>
                </a:schemeClr>
              </a:buClr>
            </a:pPr>
            <a:r>
              <a:rPr lang="ko-KR" altLang="en-US" smtClean="0"/>
              <a:t>둘째 수준</a:t>
            </a:r>
          </a:p>
          <a:p>
            <a:pPr lvl="2">
              <a:buClr>
                <a:schemeClr val="accent5">
                  <a:lumMod val="50000"/>
                </a:schemeClr>
              </a:buClr>
            </a:pPr>
            <a:r>
              <a:rPr lang="ko-KR" altLang="en-US" smtClean="0"/>
              <a:t>셋째 수준</a:t>
            </a:r>
          </a:p>
          <a:p>
            <a:pPr lvl="3">
              <a:buClr>
                <a:schemeClr val="accent5">
                  <a:lumMod val="50000"/>
                </a:schemeClr>
              </a:buClr>
            </a:pPr>
            <a:r>
              <a:rPr lang="ko-KR" altLang="en-US" smtClean="0"/>
              <a:t>넷째 수준</a:t>
            </a:r>
          </a:p>
          <a:p>
            <a:pPr lvl="4">
              <a:buClr>
                <a:schemeClr val="accent5">
                  <a:lumMod val="50000"/>
                </a:schemeClr>
              </a:buClr>
            </a:pPr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62400" y="95250"/>
            <a:ext cx="7743413" cy="755357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600" b="1">
                <a:solidFill>
                  <a:srgbClr val="083E88"/>
                </a:solidFill>
                <a:effectLst/>
                <a:latin typeface="+mj-lt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420E558-4905-45D0-B7E8-64AD774146C2}" type="slidenum">
              <a:rPr lang="ko-KR" altLang="en-US" smtClean="0"/>
              <a:pPr/>
              <a:t>‹#›</a:t>
            </a:fld>
            <a:r>
              <a:rPr lang="ko-KR" altLang="en-US" dirty="0" smtClean="0"/>
              <a:t> </a:t>
            </a:r>
            <a:r>
              <a:rPr lang="en-US" altLang="ko-KR" dirty="0" smtClean="0"/>
              <a:t>/ 52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66923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11701" y="593367"/>
            <a:ext cx="8520599" cy="763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11701" y="1536633"/>
            <a:ext cx="8520599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8" y="6217621"/>
            <a:ext cx="5486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1525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95675" y="6562725"/>
            <a:ext cx="2057400" cy="2476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0E558-4905-45D0-B7E8-64AD774146C2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5020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rice.edu/Conferences/IPTPS02/101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Sybil attack</a:t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altLang="ko-KR" b="1" dirty="0" err="1" smtClean="0"/>
              <a:t>Heymo</a:t>
            </a:r>
            <a:r>
              <a:rPr lang="en-US" altLang="ko-KR" b="1" dirty="0" smtClean="0"/>
              <a:t> Kou</a:t>
            </a:r>
          </a:p>
          <a:p>
            <a:endParaRPr lang="en-US" altLang="ko-KR" b="1" dirty="0"/>
          </a:p>
          <a:p>
            <a:r>
              <a:rPr lang="en-US" altLang="ko-KR" dirty="0"/>
              <a:t>Douceur, John R. (2002). </a:t>
            </a:r>
            <a:r>
              <a:rPr lang="en-US" altLang="ko-KR" dirty="0">
                <a:hlinkClick r:id="rId3"/>
              </a:rPr>
              <a:t>"The </a:t>
            </a:r>
            <a:r>
              <a:rPr lang="en-US" altLang="ko-KR" dirty="0" smtClean="0">
                <a:hlinkClick r:id="rId3"/>
              </a:rPr>
              <a:t>Sybil attack"</a:t>
            </a:r>
            <a:r>
              <a:rPr lang="en-US" altLang="ko-KR" dirty="0" smtClean="0"/>
              <a:t>.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i="1" dirty="0" smtClean="0"/>
              <a:t>International </a:t>
            </a:r>
            <a:r>
              <a:rPr lang="en-US" altLang="ko-KR" i="1" dirty="0"/>
              <a:t>workshop on Peer-To-Peer Systems</a:t>
            </a:r>
            <a:r>
              <a:rPr lang="en-US" altLang="ko-KR" dirty="0" smtClean="0"/>
              <a:t>.</a:t>
            </a:r>
            <a:endParaRPr lang="en-US" altLang="ko-KR" b="1" dirty="0" smtClean="0"/>
          </a:p>
        </p:txBody>
      </p:sp>
    </p:spTree>
    <p:extLst>
      <p:ext uri="{BB962C8B-B14F-4D97-AF65-F5344CB8AC3E}">
        <p14:creationId xmlns:p14="http://schemas.microsoft.com/office/powerpoint/2010/main" val="239051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Sybil attack</a:t>
            </a:r>
          </a:p>
          <a:p>
            <a:pPr lvl="1"/>
            <a:r>
              <a:rPr lang="en-US" altLang="ko-KR" dirty="0" smtClean="0"/>
              <a:t>Attack subverted </a:t>
            </a:r>
            <a:r>
              <a:rPr lang="en-US" altLang="ko-KR" dirty="0"/>
              <a:t>by forging identities in </a:t>
            </a:r>
            <a:r>
              <a:rPr lang="en-US" altLang="ko-KR" dirty="0" smtClean="0"/>
              <a:t>P2P networks</a:t>
            </a:r>
          </a:p>
          <a:p>
            <a:pPr lvl="3"/>
            <a:endParaRPr lang="en-US" altLang="ko-KR" dirty="0"/>
          </a:p>
          <a:p>
            <a:r>
              <a:rPr lang="en-US" altLang="ko-KR" dirty="0" smtClean="0"/>
              <a:t>Recall reputation system in P2P</a:t>
            </a:r>
          </a:p>
          <a:p>
            <a:pPr lvl="1"/>
            <a:r>
              <a:rPr lang="en-US" altLang="ko-KR" dirty="0" smtClean="0"/>
              <a:t>Share resource, storage or bandwidth and gain reputation</a:t>
            </a:r>
          </a:p>
          <a:p>
            <a:pPr lvl="1"/>
            <a:r>
              <a:rPr lang="en-US" altLang="ko-KR" dirty="0" smtClean="0"/>
              <a:t>With more reputation, better services are gained</a:t>
            </a:r>
          </a:p>
          <a:p>
            <a:pPr lvl="3"/>
            <a:endParaRPr lang="en-US" altLang="ko-KR" dirty="0"/>
          </a:p>
          <a:p>
            <a:r>
              <a:rPr lang="en-US" altLang="ko-KR" dirty="0" smtClean="0"/>
              <a:t>Process</a:t>
            </a:r>
          </a:p>
          <a:p>
            <a:pPr lvl="1"/>
            <a:r>
              <a:rPr lang="en-US" altLang="ko-KR" dirty="0" smtClean="0"/>
              <a:t>Create </a:t>
            </a:r>
            <a:r>
              <a:rPr lang="en-US" altLang="ko-KR" dirty="0"/>
              <a:t>various accounts from different IP addresses</a:t>
            </a:r>
          </a:p>
          <a:p>
            <a:pPr lvl="2"/>
            <a:r>
              <a:rPr lang="en-US" altLang="ko-KR" dirty="0"/>
              <a:t>Since cost of participating in P2P is </a:t>
            </a:r>
            <a:r>
              <a:rPr lang="en-US" altLang="ko-KR" dirty="0" smtClean="0"/>
              <a:t>low</a:t>
            </a:r>
            <a:endParaRPr lang="en-US" altLang="ko-KR" dirty="0"/>
          </a:p>
          <a:p>
            <a:pPr lvl="1"/>
            <a:r>
              <a:rPr lang="en-US" altLang="ko-KR" dirty="0"/>
              <a:t>Make your main identity gain “fake” </a:t>
            </a:r>
            <a:r>
              <a:rPr lang="en-US" altLang="ko-KR" dirty="0" smtClean="0"/>
              <a:t>reputation</a:t>
            </a:r>
            <a:endParaRPr lang="en-US" altLang="ko-KR" dirty="0"/>
          </a:p>
          <a:p>
            <a:pPr lvl="1"/>
            <a:r>
              <a:rPr lang="en-US" altLang="ko-KR" dirty="0"/>
              <a:t>Out-vote honest users in mutual </a:t>
            </a:r>
            <a:r>
              <a:rPr lang="en-US" altLang="ko-KR" dirty="0" smtClean="0"/>
              <a:t>tasks</a:t>
            </a:r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Overview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420E558-4905-45D0-B7E8-64AD774146C2}" type="slidenum">
              <a:rPr lang="ko-KR" altLang="en-US" smtClean="0"/>
              <a:pPr/>
              <a:t>2</a:t>
            </a:fld>
            <a:r>
              <a:rPr lang="ko-KR" altLang="en-US" smtClean="0"/>
              <a:t> </a:t>
            </a:r>
            <a:r>
              <a:rPr lang="en-US" altLang="ko-KR" smtClean="0"/>
              <a:t>/ 52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81453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 smtClean="0"/>
              <a:t>3 ways in validating distinctness of two entities</a:t>
            </a:r>
          </a:p>
          <a:p>
            <a:pPr lvl="1"/>
            <a:r>
              <a:rPr lang="en-US" altLang="ko-KR" dirty="0" smtClean="0"/>
              <a:t>By asking them to perform task that one entity can not do</a:t>
            </a:r>
          </a:p>
          <a:p>
            <a:pPr lvl="3"/>
            <a:endParaRPr lang="en-US" altLang="ko-KR" dirty="0"/>
          </a:p>
          <a:p>
            <a:r>
              <a:rPr lang="en-US" altLang="ko-KR" dirty="0" smtClean="0"/>
              <a:t>Verifier broadcasts a request for identities</a:t>
            </a:r>
          </a:p>
          <a:p>
            <a:pPr lvl="1"/>
            <a:r>
              <a:rPr lang="en-US" altLang="ko-KR" dirty="0" smtClean="0"/>
              <a:t>Only accept replies arrived in a given time</a:t>
            </a:r>
          </a:p>
          <a:p>
            <a:r>
              <a:rPr lang="en-US" altLang="ko-KR" dirty="0" smtClean="0"/>
              <a:t>Challenge each identity to store large amount of unique data</a:t>
            </a:r>
          </a:p>
          <a:p>
            <a:pPr lvl="1"/>
            <a:r>
              <a:rPr lang="en-US" altLang="ko-KR" dirty="0" smtClean="0"/>
              <a:t>Verifier verifies by keeping small excerpts of data</a:t>
            </a:r>
            <a:endParaRPr lang="en-US" altLang="ko-KR" dirty="0"/>
          </a:p>
          <a:p>
            <a:r>
              <a:rPr lang="en-US" altLang="ko-KR" dirty="0" smtClean="0"/>
              <a:t>Make each identity solve a unique computational problem</a:t>
            </a:r>
          </a:p>
          <a:p>
            <a:endParaRPr lang="en-US" altLang="ko-KR" dirty="0"/>
          </a:p>
          <a:p>
            <a:r>
              <a:rPr lang="en-US" altLang="ko-KR" dirty="0" smtClean="0"/>
              <a:t>Assumption for the direct validation</a:t>
            </a:r>
          </a:p>
          <a:p>
            <a:pPr lvl="1"/>
            <a:r>
              <a:rPr lang="en-US" altLang="ko-KR" dirty="0" smtClean="0"/>
              <a:t>All entities have identical resource constraints</a:t>
            </a:r>
          </a:p>
          <a:p>
            <a:pPr lvl="1"/>
            <a:r>
              <a:rPr lang="en-US" altLang="ko-KR" dirty="0" smtClean="0"/>
              <a:t>All involved entities are verified simultaneously</a:t>
            </a:r>
          </a:p>
          <a:p>
            <a:r>
              <a:rPr lang="en-US" altLang="ko-KR" b="1" dirty="0" smtClean="0"/>
              <a:t>Impossible and Unrealistic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3100" dirty="0" smtClean="0"/>
              <a:t>Sybil Defense</a:t>
            </a:r>
            <a:br>
              <a:rPr lang="en-US" altLang="ko-KR" sz="3100" dirty="0" smtClean="0"/>
            </a:br>
            <a:r>
              <a:rPr lang="en-US" altLang="ko-KR" dirty="0" smtClean="0"/>
              <a:t>Direct validation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420E558-4905-45D0-B7E8-64AD774146C2}" type="slidenum">
              <a:rPr lang="ko-KR" altLang="en-US" smtClean="0"/>
              <a:pPr/>
              <a:t>3</a:t>
            </a:fld>
            <a:r>
              <a:rPr lang="ko-KR" altLang="en-US" smtClean="0"/>
              <a:t> </a:t>
            </a:r>
            <a:r>
              <a:rPr lang="en-US" altLang="ko-KR" smtClean="0"/>
              <a:t>/ 52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1922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 smtClean="0"/>
              <a:t>Accept identities that have been validated</a:t>
            </a:r>
          </a:p>
          <a:p>
            <a:pPr lvl="1"/>
            <a:r>
              <a:rPr lang="en-US" altLang="ko-KR" dirty="0" smtClean="0"/>
              <a:t>By a sufficient count of other identities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Still not perfect</a:t>
            </a:r>
          </a:p>
          <a:p>
            <a:pPr lvl="1"/>
            <a:r>
              <a:rPr lang="en-US" altLang="ko-KR" dirty="0" smtClean="0"/>
              <a:t>Group of faulty entities can outvote with counterfeit identities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Sybil attack on Tor by Lizard Squad  [Dec 26, 2014]</a:t>
            </a:r>
          </a:p>
          <a:p>
            <a:pPr lvl="1"/>
            <a:r>
              <a:rPr lang="en-US" altLang="ko-KR" dirty="0" smtClean="0"/>
              <a:t>More than 3000 nodes attacked Tor</a:t>
            </a:r>
          </a:p>
          <a:p>
            <a:pPr lvl="1"/>
            <a:r>
              <a:rPr lang="en-US" altLang="ko-KR" dirty="0" smtClean="0"/>
              <a:t>Tor “Lizard Squad only managed to control 0.2743% of Tor”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3100" dirty="0" smtClean="0"/>
              <a:t>Sybil Defense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Indirect validation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420E558-4905-45D0-B7E8-64AD774146C2}" type="slidenum">
              <a:rPr lang="ko-KR" altLang="en-US" smtClean="0"/>
              <a:pPr/>
              <a:t>4</a:t>
            </a:fld>
            <a:r>
              <a:rPr lang="ko-KR" altLang="en-US" smtClean="0"/>
              <a:t> </a:t>
            </a:r>
            <a:r>
              <a:rPr lang="en-US" altLang="ko-KR" smtClean="0"/>
              <a:t>/ 52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8720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 smtClean="0"/>
              <a:t>Unstructured network can be vulnerable to Sybil attack</a:t>
            </a:r>
          </a:p>
          <a:p>
            <a:endParaRPr lang="en-US" altLang="ko-KR" dirty="0"/>
          </a:p>
          <a:p>
            <a:r>
              <a:rPr lang="en-US" altLang="ko-KR" dirty="0" smtClean="0"/>
              <a:t>2 ways to defend Sybil attack</a:t>
            </a:r>
          </a:p>
          <a:p>
            <a:pPr lvl="1"/>
            <a:r>
              <a:rPr lang="en-US" altLang="ko-KR" dirty="0" smtClean="0"/>
              <a:t>Possess massive resource network before being attacked</a:t>
            </a:r>
          </a:p>
          <a:p>
            <a:pPr lvl="1"/>
            <a:r>
              <a:rPr lang="en-US" altLang="ko-KR" dirty="0" smtClean="0"/>
              <a:t>Centralized identification authority is necessary</a:t>
            </a:r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420E558-4905-45D0-B7E8-64AD774146C2}" type="slidenum">
              <a:rPr lang="ko-KR" altLang="en-US" smtClean="0"/>
              <a:pPr/>
              <a:t>5</a:t>
            </a:fld>
            <a:r>
              <a:rPr lang="ko-KR" altLang="en-US" smtClean="0"/>
              <a:t> </a:t>
            </a:r>
            <a:r>
              <a:rPr lang="en-US" altLang="ko-KR" smtClean="0"/>
              <a:t>/ 52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7501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사용자 지정 2">
      <a:majorFont>
        <a:latin typeface="Times New Roman"/>
        <a:ea typeface="맑은 고딕"/>
        <a:cs typeface=""/>
      </a:majorFont>
      <a:minorFont>
        <a:latin typeface="Times New Roman"/>
        <a:ea typeface="맑은 고딕"/>
        <a:cs typeface="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DB Template 2015.potx" id="{F05540EA-6133-420D-B64D-4FA17C724C6C}" vid="{52050709-A391-445B-AC16-9458798F921E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IDB Template 2015</Template>
  <TotalTime>30420</TotalTime>
  <Words>267</Words>
  <Application>Microsoft Office PowerPoint</Application>
  <PresentationFormat>화면 슬라이드 쇼(4:3)</PresentationFormat>
  <Paragraphs>55</Paragraphs>
  <Slides>5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맑은 고딕</vt:lpstr>
      <vt:lpstr>Arial</vt:lpstr>
      <vt:lpstr>Calibri</vt:lpstr>
      <vt:lpstr>Times New Roman</vt:lpstr>
      <vt:lpstr>Wingdings</vt:lpstr>
      <vt:lpstr>Office 테마</vt:lpstr>
      <vt:lpstr>Sybil attack </vt:lpstr>
      <vt:lpstr>Overview</vt:lpstr>
      <vt:lpstr>Sybil Defense Direct validation</vt:lpstr>
      <vt:lpstr>Sybil Defense Indirect validation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Sybil Attack</dc:title>
  <dc:creator>IDBHEYMO</dc:creator>
  <cp:keywords>Sybil Attack;P2P</cp:keywords>
  <cp:lastModifiedBy>IDBHEYMO</cp:lastModifiedBy>
  <cp:revision>398</cp:revision>
  <cp:lastPrinted>2015-07-07T06:19:56Z</cp:lastPrinted>
  <dcterms:created xsi:type="dcterms:W3CDTF">2015-03-16T19:14:54Z</dcterms:created>
  <dcterms:modified xsi:type="dcterms:W3CDTF">2015-11-16T12:03:03Z</dcterms:modified>
</cp:coreProperties>
</file>